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71" r:id="rId10"/>
    <p:sldId id="270" r:id="rId11"/>
    <p:sldId id="272" r:id="rId12"/>
    <p:sldId id="280" r:id="rId13"/>
    <p:sldId id="281" r:id="rId14"/>
    <p:sldId id="292" r:id="rId15"/>
    <p:sldId id="294" r:id="rId16"/>
    <p:sldId id="296" r:id="rId17"/>
    <p:sldId id="297" r:id="rId18"/>
    <p:sldId id="298" r:id="rId19"/>
    <p:sldId id="299" r:id="rId20"/>
    <p:sldId id="275" r:id="rId21"/>
    <p:sldId id="30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99" autoAdjust="0"/>
    <p:restoredTop sz="94660"/>
  </p:normalViewPr>
  <p:slideViewPr>
    <p:cSldViewPr>
      <p:cViewPr>
        <p:scale>
          <a:sx n="60" d="100"/>
          <a:sy n="60" d="100"/>
        </p:scale>
        <p:origin x="-1474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032"/>
    </p:cViewPr>
  </p:sorterViewPr>
  <p:notesViewPr>
    <p:cSldViewPr>
      <p:cViewPr varScale="1">
        <p:scale>
          <a:sx n="41" d="100"/>
          <a:sy n="41" d="100"/>
        </p:scale>
        <p:origin x="-2333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560F77-A274-42FD-98C7-7E4E91B61E9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00E32-1872-4A7F-BB5D-42C06D2E7EBA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4164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Macro – Averages,</a:t>
            </a:r>
            <a:r>
              <a:rPr lang="en-AU" baseline="0" dirty="0" smtClean="0"/>
              <a:t> lacking distributional effects, who is buying, …</a:t>
            </a:r>
          </a:p>
          <a:p>
            <a:r>
              <a:rPr lang="en-AU" baseline="0" dirty="0" smtClean="0"/>
              <a:t>Micro – survey, and two important unanswered questions.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0E32-1872-4A7F-BB5D-42C06D2E7EBA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2343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1</a:t>
            </a:r>
            <a:r>
              <a:rPr lang="en-AU" baseline="0" dirty="0" smtClean="0"/>
              <a:t> and 2 we answer in this paper – 3 we find profoundly unaddressed, and critical. If can do better with your own combinations than the PLS offered, why still buy the PLS … Bundling and Moral Licensing seem the likely story ….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0E32-1872-4A7F-BB5D-42C06D2E7EBA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8096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0E32-1872-4A7F-BB5D-42C06D2E7EBA}" type="slidenum">
              <a:rPr lang="en-AU" smtClean="0"/>
              <a:pPr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8687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C00E32-1872-4A7F-BB5D-42C06D2E7EBA}" type="slidenum">
              <a:rPr lang="en-AU" smtClean="0"/>
              <a:pPr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4197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0676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1025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112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831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377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432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4043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775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9575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82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018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B3E9D-B0D2-4913-B792-351DDE8169BC}" type="datetimeFigureOut">
              <a:rPr lang="en-AU" smtClean="0"/>
              <a:pPr/>
              <a:t>6/11/2014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E33CD-9E22-4663-B92D-C75C5CC3D7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299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448272"/>
          </a:xfrm>
        </p:spPr>
        <p:txBody>
          <a:bodyPr>
            <a:normAutofit/>
          </a:bodyPr>
          <a:lstStyle/>
          <a:p>
            <a:r>
              <a:rPr lang="en-US" sz="3600" b="1" smtClean="0"/>
              <a:t>Prize-Linked Savings Accounts</a:t>
            </a:r>
            <a:br>
              <a:rPr lang="en-US" sz="3600" b="1" smtClean="0"/>
            </a:br>
            <a:r>
              <a:rPr lang="en-US" sz="3600" b="1" smtClean="0"/>
              <a:t>and Moral Licensing</a:t>
            </a:r>
            <a:br>
              <a:rPr lang="en-US" sz="3600" b="1" smtClean="0"/>
            </a:br>
            <a:r>
              <a:rPr lang="en-US" sz="1100" b="1" smtClean="0"/>
              <a:t/>
            </a:r>
            <a:br>
              <a:rPr lang="en-US" sz="1100" b="1" smtClean="0"/>
            </a:br>
            <a:r>
              <a:rPr lang="en-US" sz="2800" smtClean="0"/>
              <a:t>K. Atalay,  F. Bakhtiar, S. Cheung, R. Slonim; &amp;</a:t>
            </a:r>
            <a:br>
              <a:rPr lang="en-US" sz="2800" smtClean="0"/>
            </a:br>
            <a:r>
              <a:rPr lang="en-US" sz="2800" smtClean="0"/>
              <a:t>K. Atalay, E. Garbarino, S. Guney and R. Slonim</a:t>
            </a:r>
            <a:endParaRPr lang="en-AU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72640"/>
          </a:xfrm>
        </p:spPr>
        <p:txBody>
          <a:bodyPr>
            <a:normAutofit fontScale="85000" lnSpcReduction="20000"/>
          </a:bodyPr>
          <a:lstStyle/>
          <a:p>
            <a:r>
              <a:rPr lang="en-AU" smtClean="0"/>
              <a:t>Workshop in Experimental Methods for Social Science &amp; Business:</a:t>
            </a:r>
          </a:p>
          <a:p>
            <a:r>
              <a:rPr lang="en-AU" smtClean="0"/>
              <a:t>“Interdisciplinary Experiments”</a:t>
            </a:r>
          </a:p>
          <a:p>
            <a:endParaRPr lang="en-AU" smtClean="0"/>
          </a:p>
          <a:p>
            <a:r>
              <a:rPr lang="en-AU" smtClean="0"/>
              <a:t>6 November, 2014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2470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robustness checks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525963"/>
          </a:xfrm>
        </p:spPr>
        <p:txBody>
          <a:bodyPr>
            <a:normAutofit/>
          </a:bodyPr>
          <a:lstStyle/>
          <a:p>
            <a:r>
              <a:rPr lang="en-AU" dirty="0" smtClean="0"/>
              <a:t>Varied choice increments ($1 or $20)</a:t>
            </a:r>
          </a:p>
          <a:p>
            <a:r>
              <a:rPr lang="en-AU" dirty="0" smtClean="0"/>
              <a:t>Econometric specifications </a:t>
            </a:r>
          </a:p>
          <a:p>
            <a:r>
              <a:rPr lang="en-AU" dirty="0" smtClean="0"/>
              <a:t>Inclusion &amp; exclusion of </a:t>
            </a:r>
            <a:r>
              <a:rPr lang="en-AU" dirty="0" smtClean="0"/>
              <a:t>controls</a:t>
            </a:r>
          </a:p>
          <a:p>
            <a:r>
              <a:rPr lang="en-AU" dirty="0" smtClean="0"/>
              <a:t>Inclusion &amp; exclusion of treatments (r, </a:t>
            </a:r>
            <a:r>
              <a:rPr lang="en-AU" dirty="0" err="1" smtClean="0"/>
              <a:t>p</a:t>
            </a:r>
            <a:r>
              <a:rPr lang="en-AU" baseline="-25000" dirty="0" err="1" smtClean="0"/>
              <a:t>L</a:t>
            </a:r>
            <a:r>
              <a:rPr lang="en-AU" dirty="0" smtClean="0"/>
              <a:t>, </a:t>
            </a:r>
            <a:r>
              <a:rPr lang="en-AU" dirty="0" err="1" smtClean="0"/>
              <a:t>p</a:t>
            </a:r>
            <a:r>
              <a:rPr lang="en-AU" baseline="-25000" dirty="0" err="1" smtClean="0"/>
              <a:t>PLS</a:t>
            </a:r>
            <a:r>
              <a:rPr lang="en-AU" dirty="0" smtClean="0"/>
              <a:t>)</a:t>
            </a:r>
            <a:endParaRPr lang="en-AU" dirty="0" smtClean="0"/>
          </a:p>
          <a:p>
            <a:r>
              <a:rPr lang="en-AU" dirty="0" smtClean="0"/>
              <a:t>Interactions</a:t>
            </a:r>
            <a:endParaRPr lang="en-AU" dirty="0" smtClean="0"/>
          </a:p>
          <a:p>
            <a:r>
              <a:rPr lang="en-AU" dirty="0" smtClean="0"/>
              <a:t>Sample: </a:t>
            </a:r>
            <a:r>
              <a:rPr lang="en-AU" dirty="0" err="1" smtClean="0"/>
              <a:t>Mturk</a:t>
            </a:r>
            <a:r>
              <a:rPr lang="en-AU" dirty="0" smtClean="0"/>
              <a:t> only; SR only</a:t>
            </a:r>
          </a:p>
          <a:p>
            <a:r>
              <a:rPr lang="en-AU" dirty="0" smtClean="0"/>
              <a:t>Etc. …..</a:t>
            </a:r>
            <a:endParaRPr lang="en-AU" b="1" dirty="0" smtClean="0"/>
          </a:p>
        </p:txBody>
      </p:sp>
    </p:spTree>
    <p:extLst>
      <p:ext uri="{BB962C8B-B14F-4D97-AF65-F5344CB8AC3E}">
        <p14:creationId xmlns:p14="http://schemas.microsoft.com/office/powerpoint/2010/main" val="47052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Why Demand for PLS (1)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85000" lnSpcReduction="10000"/>
          </a:bodyPr>
          <a:lstStyle/>
          <a:p>
            <a:r>
              <a:rPr lang="en-AU" dirty="0" smtClean="0"/>
              <a:t>When </a:t>
            </a:r>
            <a:r>
              <a:rPr lang="en-AU" b="1" dirty="0" smtClean="0">
                <a:solidFill>
                  <a:srgbClr val="009A46"/>
                </a:solidFill>
              </a:rPr>
              <a:t>PLS has better odds than </a:t>
            </a:r>
            <a:r>
              <a:rPr lang="en-AU" dirty="0" smtClean="0"/>
              <a:t>the portfolio that can be made from lottery and traditional savings, </a:t>
            </a:r>
            <a:r>
              <a:rPr lang="en-AU" b="1" dirty="0" smtClean="0">
                <a:solidFill>
                  <a:srgbClr val="009A46"/>
                </a:solidFill>
              </a:rPr>
              <a:t>70%</a:t>
            </a:r>
            <a:r>
              <a:rPr lang="en-AU" dirty="0" smtClean="0"/>
              <a:t> of subjects had positive expenditures for the PLS account.</a:t>
            </a:r>
          </a:p>
          <a:p>
            <a:r>
              <a:rPr lang="en-AU" dirty="0" smtClean="0"/>
              <a:t>When </a:t>
            </a:r>
            <a:r>
              <a:rPr lang="en-AU" b="1" dirty="0" smtClean="0">
                <a:solidFill>
                  <a:srgbClr val="7030A0"/>
                </a:solidFill>
              </a:rPr>
              <a:t>PLS has the same odds as</a:t>
            </a:r>
            <a:r>
              <a:rPr lang="en-AU" dirty="0" smtClean="0"/>
              <a:t> the portfolio that can be made from lottery and traditional savings, </a:t>
            </a:r>
            <a:r>
              <a:rPr lang="en-AU" b="1" dirty="0" smtClean="0">
                <a:solidFill>
                  <a:srgbClr val="7030A0"/>
                </a:solidFill>
              </a:rPr>
              <a:t>67%</a:t>
            </a:r>
            <a:r>
              <a:rPr lang="en-AU" dirty="0" smtClean="0"/>
              <a:t> of subjects had positive expenditures for the PLS account.</a:t>
            </a:r>
          </a:p>
          <a:p>
            <a:r>
              <a:rPr lang="en-AU" dirty="0" smtClean="0"/>
              <a:t>When </a:t>
            </a:r>
            <a:r>
              <a:rPr lang="en-AU" b="1" dirty="0" smtClean="0">
                <a:solidFill>
                  <a:srgbClr val="C00000"/>
                </a:solidFill>
              </a:rPr>
              <a:t>PLS has worse odds than </a:t>
            </a:r>
            <a:r>
              <a:rPr lang="en-AU" dirty="0" smtClean="0"/>
              <a:t>the portfolio that can be made from lottery and traditional savings, </a:t>
            </a:r>
            <a:r>
              <a:rPr lang="en-AU" b="1" dirty="0" smtClean="0">
                <a:solidFill>
                  <a:srgbClr val="C00000"/>
                </a:solidFill>
              </a:rPr>
              <a:t>64%</a:t>
            </a:r>
            <a:r>
              <a:rPr lang="en-AU" dirty="0" smtClean="0"/>
              <a:t> of subjects had positive expenditures for the PLS account.</a:t>
            </a:r>
          </a:p>
          <a:p>
            <a:endParaRPr lang="en-AU" dirty="0" smtClean="0"/>
          </a:p>
          <a:p>
            <a:r>
              <a:rPr lang="en-AU" b="1" dirty="0" smtClean="0"/>
              <a:t>In other words: Why do subjects prefer the pre-packaged than the do-it-yourself bundle?</a:t>
            </a:r>
          </a:p>
        </p:txBody>
      </p:sp>
    </p:spTree>
    <p:extLst>
      <p:ext uri="{BB962C8B-B14F-4D97-AF65-F5344CB8AC3E}">
        <p14:creationId xmlns:p14="http://schemas.microsoft.com/office/powerpoint/2010/main" val="243717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 smtClean="0"/>
              <a:t>Why Demand for PLS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 lnSpcReduction="10000"/>
          </a:bodyPr>
          <a:lstStyle/>
          <a:p>
            <a:r>
              <a:rPr lang="en-AU" dirty="0" smtClean="0"/>
              <a:t>Moral Licensing:</a:t>
            </a:r>
          </a:p>
          <a:p>
            <a:pPr lvl="1"/>
            <a:r>
              <a:rPr lang="en-AU" dirty="0" smtClean="0"/>
              <a:t>In general, doing a good (moral) act permits license to do a not so good (moral) act (Merritt et al 2010).</a:t>
            </a:r>
          </a:p>
          <a:p>
            <a:r>
              <a:rPr lang="en-AU" dirty="0"/>
              <a:t>Our simplest (economic) interpretation:</a:t>
            </a:r>
          </a:p>
          <a:p>
            <a:pPr lvl="1"/>
            <a:r>
              <a:rPr lang="en-AU" dirty="0"/>
              <a:t>u(C, M); u’ &gt; 0; u’’ &lt; 0</a:t>
            </a:r>
          </a:p>
          <a:p>
            <a:pPr lvl="1"/>
            <a:r>
              <a:rPr lang="en-AU" dirty="0"/>
              <a:t>Where M = moral – immoral </a:t>
            </a:r>
            <a:r>
              <a:rPr lang="en-AU" dirty="0" smtClean="0"/>
              <a:t>acts</a:t>
            </a:r>
            <a:endParaRPr lang="en-AU" dirty="0" smtClean="0"/>
          </a:p>
          <a:p>
            <a:r>
              <a:rPr lang="en-AU" dirty="0" smtClean="0"/>
              <a:t>Moral </a:t>
            </a:r>
            <a:r>
              <a:rPr lang="en-AU" dirty="0" smtClean="0"/>
              <a:t>Wiggle room:</a:t>
            </a:r>
          </a:p>
          <a:p>
            <a:pPr lvl="1"/>
            <a:r>
              <a:rPr lang="en-AU" dirty="0" smtClean="0"/>
              <a:t>In general, moral wigglers look for excuses to justify not doing what is morally right, or, moral wigglers look for excuses to justify doing what is not morally right</a:t>
            </a:r>
            <a:r>
              <a:rPr lang="en-A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53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AU" dirty="0" smtClean="0"/>
              <a:t>Why Demand for PLS (2)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400600"/>
          </a:xfrm>
        </p:spPr>
        <p:txBody>
          <a:bodyPr>
            <a:normAutofit/>
          </a:bodyPr>
          <a:lstStyle/>
          <a:p>
            <a:r>
              <a:rPr lang="en-AU" dirty="0" smtClean="0"/>
              <a:t>Lotteries have negative moral </a:t>
            </a:r>
            <a:r>
              <a:rPr lang="en-AU" dirty="0" smtClean="0"/>
              <a:t>connotation</a:t>
            </a:r>
          </a:p>
          <a:p>
            <a:pPr lvl="1"/>
            <a:r>
              <a:rPr lang="en-AU" dirty="0" smtClean="0"/>
              <a:t>E.g</a:t>
            </a:r>
            <a:r>
              <a:rPr lang="en-AU" dirty="0" smtClean="0"/>
              <a:t>., </a:t>
            </a:r>
            <a:r>
              <a:rPr lang="en-US" dirty="0" smtClean="0"/>
              <a:t>Moore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err="1"/>
              <a:t>Ohtsuka</a:t>
            </a:r>
            <a:r>
              <a:rPr lang="en-US" dirty="0"/>
              <a:t> (1999) </a:t>
            </a:r>
            <a:r>
              <a:rPr lang="en-US" dirty="0" smtClean="0"/>
              <a:t>survey: </a:t>
            </a:r>
            <a:r>
              <a:rPr lang="en-US" dirty="0" smtClean="0"/>
              <a:t>agree, strongly agree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/>
              <a:t>55%: “gambling </a:t>
            </a:r>
            <a:r>
              <a:rPr lang="en-US" dirty="0"/>
              <a:t>destroys families,” </a:t>
            </a:r>
            <a:endParaRPr lang="en-US" dirty="0" smtClean="0"/>
          </a:p>
          <a:p>
            <a:pPr marL="857250" lvl="2" indent="0">
              <a:buNone/>
            </a:pPr>
            <a:r>
              <a:rPr lang="en-US" dirty="0" smtClean="0"/>
              <a:t>23</a:t>
            </a:r>
            <a:r>
              <a:rPr lang="en-US" dirty="0" smtClean="0"/>
              <a:t>%: </a:t>
            </a:r>
            <a:r>
              <a:rPr lang="en-US" dirty="0"/>
              <a:t>“gambling is a social </a:t>
            </a:r>
            <a:r>
              <a:rPr lang="en-US" dirty="0" smtClean="0"/>
              <a:t>evil”</a:t>
            </a:r>
            <a:endParaRPr lang="en-AU" dirty="0" smtClean="0"/>
          </a:p>
          <a:p>
            <a:r>
              <a:rPr lang="en-AU" dirty="0" smtClean="0"/>
              <a:t>In contrast, savings likely has positive moral connotations</a:t>
            </a:r>
          </a:p>
          <a:p>
            <a:pPr lvl="1"/>
            <a:r>
              <a:rPr lang="en-AU" dirty="0" smtClean="0">
                <a:solidFill>
                  <a:srgbClr val="009A46"/>
                </a:solidFill>
              </a:rPr>
              <a:t>The pre-packaged bundle allows individuals to not buy the lottery in isolation, thus can avoid an action that has the negative moral connotation only (i.e., PLS introduces wiggle room on gambling)</a:t>
            </a:r>
          </a:p>
        </p:txBody>
      </p:sp>
    </p:spTree>
    <p:extLst>
      <p:ext uri="{BB962C8B-B14F-4D97-AF65-F5344CB8AC3E}">
        <p14:creationId xmlns:p14="http://schemas.microsoft.com/office/powerpoint/2010/main" val="163238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Extensions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AU" dirty="0" smtClean="0"/>
              <a:t>ML and:</a:t>
            </a:r>
          </a:p>
          <a:p>
            <a:pPr lvl="1"/>
            <a:r>
              <a:rPr lang="en-AU" dirty="0" smtClean="0">
                <a:solidFill>
                  <a:srgbClr val="009A46"/>
                </a:solidFill>
              </a:rPr>
              <a:t>Institutions: Can the institution aid moral license?</a:t>
            </a:r>
          </a:p>
          <a:p>
            <a:pPr lvl="1"/>
            <a:r>
              <a:rPr lang="en-AU" dirty="0" smtClean="0">
                <a:solidFill>
                  <a:srgbClr val="C00000"/>
                </a:solidFill>
              </a:rPr>
              <a:t>More to come</a:t>
            </a:r>
          </a:p>
          <a:p>
            <a:pPr lvl="2"/>
            <a:r>
              <a:rPr lang="en-AU" dirty="0" smtClean="0">
                <a:solidFill>
                  <a:srgbClr val="C00000"/>
                </a:solidFill>
              </a:rPr>
              <a:t>Context and Framing (savings vs. gambling)</a:t>
            </a:r>
          </a:p>
          <a:p>
            <a:pPr lvl="2"/>
            <a:r>
              <a:rPr lang="en-AU" dirty="0" smtClean="0">
                <a:solidFill>
                  <a:srgbClr val="C00000"/>
                </a:solidFill>
              </a:rPr>
              <a:t>Structure</a:t>
            </a:r>
          </a:p>
          <a:p>
            <a:pPr lvl="2"/>
            <a:r>
              <a:rPr lang="en-AU" dirty="0" smtClean="0">
                <a:solidFill>
                  <a:srgbClr val="C00000"/>
                </a:solidFill>
              </a:rPr>
              <a:t>……..</a:t>
            </a:r>
          </a:p>
          <a:p>
            <a:pPr lvl="1"/>
            <a:endParaRPr lang="en-AU" dirty="0" smtClean="0"/>
          </a:p>
          <a:p>
            <a:pPr lvl="1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187579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Extensions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r>
              <a:rPr lang="en-AU" dirty="0" smtClean="0"/>
              <a:t>Can the institution aid moral license?</a:t>
            </a:r>
          </a:p>
          <a:p>
            <a:pPr lvl="1"/>
            <a:endParaRPr lang="en-AU" sz="800" dirty="0"/>
          </a:p>
          <a:p>
            <a:pPr lvl="1"/>
            <a:r>
              <a:rPr lang="en-AU" dirty="0" err="1" smtClean="0"/>
              <a:t>Mturk</a:t>
            </a:r>
            <a:r>
              <a:rPr lang="en-AU" dirty="0"/>
              <a:t> </a:t>
            </a:r>
            <a:r>
              <a:rPr lang="en-AU" dirty="0" smtClean="0"/>
              <a:t>Survey (n=</a:t>
            </a:r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299</a:t>
            </a:r>
            <a:r>
              <a:rPr lang="en-AU" dirty="0" smtClean="0"/>
              <a:t>):</a:t>
            </a:r>
          </a:p>
          <a:p>
            <a:pPr lvl="1"/>
            <a:endParaRPr lang="en-AU" sz="800" dirty="0" smtClean="0"/>
          </a:p>
          <a:p>
            <a:pPr lvl="1"/>
            <a:r>
              <a:rPr lang="en-AU" dirty="0" smtClean="0"/>
              <a:t>Options to spend $1,000: (Within Subjects)</a:t>
            </a:r>
          </a:p>
          <a:p>
            <a:pPr lvl="2"/>
            <a:r>
              <a:rPr lang="en-AU" dirty="0" smtClean="0"/>
              <a:t>CD, Lottery, Cash (Other), PLS</a:t>
            </a:r>
          </a:p>
          <a:p>
            <a:pPr lvl="2"/>
            <a:r>
              <a:rPr lang="en-AU" dirty="0" smtClean="0"/>
              <a:t>Same order: Questions before and after PLS Introduced</a:t>
            </a:r>
          </a:p>
          <a:p>
            <a:pPr lvl="1"/>
            <a:endParaRPr lang="en-AU" sz="800" dirty="0" smtClean="0"/>
          </a:p>
          <a:p>
            <a:pPr lvl="1"/>
            <a:r>
              <a:rPr lang="en-AU" dirty="0" smtClean="0"/>
              <a:t>Who offers PLS (Between Subjects)</a:t>
            </a:r>
          </a:p>
          <a:p>
            <a:pPr lvl="2"/>
            <a:r>
              <a:rPr lang="en-AU" b="1" dirty="0" smtClean="0">
                <a:solidFill>
                  <a:srgbClr val="009A46"/>
                </a:solidFill>
              </a:rPr>
              <a:t>Bank, Casino </a:t>
            </a:r>
            <a:r>
              <a:rPr lang="en-AU" dirty="0" smtClean="0"/>
              <a:t>or Charity</a:t>
            </a:r>
          </a:p>
          <a:p>
            <a:pPr lvl="2"/>
            <a:r>
              <a:rPr lang="en-AU" dirty="0" smtClean="0">
                <a:solidFill>
                  <a:schemeClr val="accent2">
                    <a:lumMod val="50000"/>
                  </a:schemeClr>
                </a:solidFill>
              </a:rPr>
              <a:t>For all, subjects told all fully safe, reliable, …</a:t>
            </a:r>
          </a:p>
          <a:p>
            <a:pPr lvl="1"/>
            <a:endParaRPr lang="en-AU" sz="800" dirty="0"/>
          </a:p>
          <a:p>
            <a:pPr lvl="1"/>
            <a:r>
              <a:rPr lang="en-AU" dirty="0" smtClean="0">
                <a:solidFill>
                  <a:srgbClr val="009A46"/>
                </a:solidFill>
              </a:rPr>
              <a:t>Very Preliminary Results:</a:t>
            </a:r>
          </a:p>
        </p:txBody>
      </p:sp>
    </p:spTree>
    <p:extLst>
      <p:ext uri="{BB962C8B-B14F-4D97-AF65-F5344CB8AC3E}">
        <p14:creationId xmlns:p14="http://schemas.microsoft.com/office/powerpoint/2010/main" val="121084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811968" y="1868846"/>
            <a:ext cx="4149495" cy="3283448"/>
          </a:xfrm>
          <a:prstGeom prst="rect">
            <a:avLst/>
          </a:prstGeom>
          <a:solidFill>
            <a:srgbClr val="FFFFFF"/>
          </a:solidFill>
          <a:ln w="4763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811968" y="4033864"/>
            <a:ext cx="4152521" cy="1633"/>
          </a:xfrm>
          <a:prstGeom prst="line">
            <a:avLst/>
          </a:prstGeom>
          <a:noFill/>
          <a:ln w="1111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4811968" y="2990541"/>
            <a:ext cx="4152521" cy="1633"/>
          </a:xfrm>
          <a:prstGeom prst="line">
            <a:avLst/>
          </a:prstGeom>
          <a:noFill/>
          <a:ln w="1111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811968" y="1947218"/>
            <a:ext cx="4152521" cy="1633"/>
          </a:xfrm>
          <a:prstGeom prst="line">
            <a:avLst/>
          </a:prstGeom>
          <a:noFill/>
          <a:ln w="1111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5220413" y="2719505"/>
            <a:ext cx="664101" cy="2354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6556178" y="3753033"/>
            <a:ext cx="661076" cy="1320890"/>
          </a:xfrm>
          <a:prstGeom prst="rect">
            <a:avLst/>
          </a:prstGeom>
          <a:solidFill>
            <a:schemeClr val="tx2">
              <a:lumMod val="75000"/>
            </a:schemeClr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7888918" y="3083608"/>
            <a:ext cx="667127" cy="1990315"/>
          </a:xfrm>
          <a:prstGeom prst="rect">
            <a:avLst/>
          </a:prstGeom>
          <a:solidFill>
            <a:srgbClr val="486C8C"/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5553220" y="2324381"/>
            <a:ext cx="1513" cy="79351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5527502" y="3117895"/>
            <a:ext cx="52947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5527502" y="2324381"/>
            <a:ext cx="52947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6887472" y="3439546"/>
            <a:ext cx="1513" cy="623708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6863268" y="4063254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>
            <a:off x="6863268" y="3439546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>
            <a:off x="8223237" y="2719505"/>
            <a:ext cx="1513" cy="729837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8199033" y="3449342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" name="Line 24"/>
          <p:cNvSpPr>
            <a:spLocks noChangeShapeType="1"/>
          </p:cNvSpPr>
          <p:nvPr/>
        </p:nvSpPr>
        <p:spPr bwMode="auto">
          <a:xfrm>
            <a:off x="8199033" y="2719505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9" name="Line 25"/>
          <p:cNvSpPr>
            <a:spLocks noChangeShapeType="1"/>
          </p:cNvSpPr>
          <p:nvPr/>
        </p:nvSpPr>
        <p:spPr bwMode="auto">
          <a:xfrm flipV="1">
            <a:off x="4811968" y="1868846"/>
            <a:ext cx="1513" cy="328671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0" name="Line 26"/>
          <p:cNvSpPr>
            <a:spLocks noChangeShapeType="1"/>
          </p:cNvSpPr>
          <p:nvPr/>
        </p:nvSpPr>
        <p:spPr bwMode="auto">
          <a:xfrm flipH="1">
            <a:off x="4789276" y="5077187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1" name="Line 27"/>
          <p:cNvSpPr>
            <a:spLocks noChangeShapeType="1"/>
          </p:cNvSpPr>
          <p:nvPr/>
        </p:nvSpPr>
        <p:spPr bwMode="auto">
          <a:xfrm flipH="1">
            <a:off x="4789276" y="4554709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2" name="Line 28"/>
          <p:cNvSpPr>
            <a:spLocks noChangeShapeType="1"/>
          </p:cNvSpPr>
          <p:nvPr/>
        </p:nvSpPr>
        <p:spPr bwMode="auto">
          <a:xfrm flipH="1">
            <a:off x="4789276" y="4033864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H="1">
            <a:off x="4789276" y="3511386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flipH="1">
            <a:off x="4789276" y="2990541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5" name="Line 31"/>
          <p:cNvSpPr>
            <a:spLocks noChangeShapeType="1"/>
          </p:cNvSpPr>
          <p:nvPr/>
        </p:nvSpPr>
        <p:spPr bwMode="auto">
          <a:xfrm flipH="1">
            <a:off x="4789276" y="2469696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6" name="Line 32"/>
          <p:cNvSpPr>
            <a:spLocks noChangeShapeType="1"/>
          </p:cNvSpPr>
          <p:nvPr/>
        </p:nvSpPr>
        <p:spPr bwMode="auto">
          <a:xfrm flipH="1">
            <a:off x="4789276" y="1947218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 flipH="1">
            <a:off x="4765072" y="5077187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 rot="16200000">
            <a:off x="4641002" y="4939433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9" name="Line 35"/>
          <p:cNvSpPr>
            <a:spLocks noChangeShapeType="1"/>
          </p:cNvSpPr>
          <p:nvPr/>
        </p:nvSpPr>
        <p:spPr bwMode="auto">
          <a:xfrm flipH="1">
            <a:off x="4765072" y="4033864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0" name="Rectangle 36"/>
          <p:cNvSpPr>
            <a:spLocks noChangeArrowheads="1"/>
          </p:cNvSpPr>
          <p:nvPr/>
        </p:nvSpPr>
        <p:spPr bwMode="auto">
          <a:xfrm rot="16200000">
            <a:off x="4641002" y="3896109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1" name="Line 37"/>
          <p:cNvSpPr>
            <a:spLocks noChangeShapeType="1"/>
          </p:cNvSpPr>
          <p:nvPr/>
        </p:nvSpPr>
        <p:spPr bwMode="auto">
          <a:xfrm flipH="1">
            <a:off x="4765072" y="2990541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2" name="Rectangle 38"/>
          <p:cNvSpPr>
            <a:spLocks noChangeArrowheads="1"/>
          </p:cNvSpPr>
          <p:nvPr/>
        </p:nvSpPr>
        <p:spPr bwMode="auto">
          <a:xfrm rot="16200000">
            <a:off x="4641002" y="2852787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3" name="Line 39"/>
          <p:cNvSpPr>
            <a:spLocks noChangeShapeType="1"/>
          </p:cNvSpPr>
          <p:nvPr/>
        </p:nvSpPr>
        <p:spPr bwMode="auto">
          <a:xfrm flipH="1">
            <a:off x="4765072" y="1947218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4" name="Rectangle 40"/>
          <p:cNvSpPr>
            <a:spLocks noChangeArrowheads="1"/>
          </p:cNvSpPr>
          <p:nvPr/>
        </p:nvSpPr>
        <p:spPr bwMode="auto">
          <a:xfrm rot="16200000">
            <a:off x="4641002" y="1811096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5" name="Line 41"/>
          <p:cNvSpPr>
            <a:spLocks noChangeShapeType="1"/>
          </p:cNvSpPr>
          <p:nvPr/>
        </p:nvSpPr>
        <p:spPr bwMode="auto">
          <a:xfrm>
            <a:off x="4811968" y="5155559"/>
            <a:ext cx="4152521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4" name="Rectangle 50"/>
          <p:cNvSpPr>
            <a:spLocks noChangeArrowheads="1"/>
          </p:cNvSpPr>
          <p:nvPr/>
        </p:nvSpPr>
        <p:spPr bwMode="auto">
          <a:xfrm>
            <a:off x="387151" y="1868846"/>
            <a:ext cx="4149495" cy="3283448"/>
          </a:xfrm>
          <a:prstGeom prst="rect">
            <a:avLst/>
          </a:prstGeom>
          <a:solidFill>
            <a:srgbClr val="FFFFFF"/>
          </a:solidFill>
          <a:ln w="4763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5" name="Line 51"/>
          <p:cNvSpPr>
            <a:spLocks noChangeShapeType="1"/>
          </p:cNvSpPr>
          <p:nvPr/>
        </p:nvSpPr>
        <p:spPr bwMode="auto">
          <a:xfrm>
            <a:off x="387151" y="4033864"/>
            <a:ext cx="4152521" cy="1633"/>
          </a:xfrm>
          <a:prstGeom prst="line">
            <a:avLst/>
          </a:prstGeom>
          <a:noFill/>
          <a:ln w="1111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6" name="Line 52"/>
          <p:cNvSpPr>
            <a:spLocks noChangeShapeType="1"/>
          </p:cNvSpPr>
          <p:nvPr/>
        </p:nvSpPr>
        <p:spPr bwMode="auto">
          <a:xfrm>
            <a:off x="387151" y="2990541"/>
            <a:ext cx="4152521" cy="1633"/>
          </a:xfrm>
          <a:prstGeom prst="line">
            <a:avLst/>
          </a:prstGeom>
          <a:noFill/>
          <a:ln w="1111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7" name="Line 53"/>
          <p:cNvSpPr>
            <a:spLocks noChangeShapeType="1"/>
          </p:cNvSpPr>
          <p:nvPr/>
        </p:nvSpPr>
        <p:spPr bwMode="auto">
          <a:xfrm>
            <a:off x="387151" y="1947218"/>
            <a:ext cx="4152521" cy="1633"/>
          </a:xfrm>
          <a:prstGeom prst="line">
            <a:avLst/>
          </a:prstGeom>
          <a:noFill/>
          <a:ln w="1111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795596" y="2876249"/>
            <a:ext cx="664101" cy="219767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9" name="Rectangle 55"/>
          <p:cNvSpPr>
            <a:spLocks noChangeArrowheads="1"/>
          </p:cNvSpPr>
          <p:nvPr/>
        </p:nvSpPr>
        <p:spPr bwMode="auto">
          <a:xfrm>
            <a:off x="2131361" y="3824873"/>
            <a:ext cx="661076" cy="1249049"/>
          </a:xfrm>
          <a:prstGeom prst="rect">
            <a:avLst/>
          </a:prstGeom>
          <a:solidFill>
            <a:schemeClr val="tx2">
              <a:lumMod val="75000"/>
            </a:schemeClr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3464101" y="3197900"/>
            <a:ext cx="667127" cy="1876023"/>
          </a:xfrm>
          <a:prstGeom prst="rect">
            <a:avLst/>
          </a:prstGeom>
          <a:solidFill>
            <a:srgbClr val="486C8C"/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>
            <a:off x="1128403" y="2512147"/>
            <a:ext cx="1513" cy="728204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2" name="Line 58"/>
          <p:cNvSpPr>
            <a:spLocks noChangeShapeType="1"/>
          </p:cNvSpPr>
          <p:nvPr/>
        </p:nvSpPr>
        <p:spPr bwMode="auto">
          <a:xfrm>
            <a:off x="1102685" y="3240351"/>
            <a:ext cx="52947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3" name="Line 59"/>
          <p:cNvSpPr>
            <a:spLocks noChangeShapeType="1"/>
          </p:cNvSpPr>
          <p:nvPr/>
        </p:nvSpPr>
        <p:spPr bwMode="auto">
          <a:xfrm>
            <a:off x="1102685" y="2512147"/>
            <a:ext cx="52947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4" name="Line 60"/>
          <p:cNvSpPr>
            <a:spLocks noChangeShapeType="1"/>
          </p:cNvSpPr>
          <p:nvPr/>
        </p:nvSpPr>
        <p:spPr bwMode="auto">
          <a:xfrm>
            <a:off x="2462655" y="3532612"/>
            <a:ext cx="1513" cy="584522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5" name="Line 61"/>
          <p:cNvSpPr>
            <a:spLocks noChangeShapeType="1"/>
          </p:cNvSpPr>
          <p:nvPr/>
        </p:nvSpPr>
        <p:spPr bwMode="auto">
          <a:xfrm>
            <a:off x="2438451" y="4117134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6" name="Line 62"/>
          <p:cNvSpPr>
            <a:spLocks noChangeShapeType="1"/>
          </p:cNvSpPr>
          <p:nvPr/>
        </p:nvSpPr>
        <p:spPr bwMode="auto">
          <a:xfrm>
            <a:off x="2438451" y="3532612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7" name="Line 63"/>
          <p:cNvSpPr>
            <a:spLocks noChangeShapeType="1"/>
          </p:cNvSpPr>
          <p:nvPr/>
        </p:nvSpPr>
        <p:spPr bwMode="auto">
          <a:xfrm>
            <a:off x="3798420" y="2845227"/>
            <a:ext cx="1513" cy="708611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auto">
          <a:xfrm>
            <a:off x="3774216" y="3553838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auto">
          <a:xfrm>
            <a:off x="3774216" y="2845227"/>
            <a:ext cx="49921" cy="1633"/>
          </a:xfrm>
          <a:prstGeom prst="line">
            <a:avLst/>
          </a:prstGeom>
          <a:noFill/>
          <a:ln w="1111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auto">
          <a:xfrm flipV="1">
            <a:off x="387151" y="1868846"/>
            <a:ext cx="1513" cy="328671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1" name="Line 67"/>
          <p:cNvSpPr>
            <a:spLocks noChangeShapeType="1"/>
          </p:cNvSpPr>
          <p:nvPr/>
        </p:nvSpPr>
        <p:spPr bwMode="auto">
          <a:xfrm flipH="1">
            <a:off x="364459" y="5077187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2" name="Line 68"/>
          <p:cNvSpPr>
            <a:spLocks noChangeShapeType="1"/>
          </p:cNvSpPr>
          <p:nvPr/>
        </p:nvSpPr>
        <p:spPr bwMode="auto">
          <a:xfrm flipH="1">
            <a:off x="364459" y="4554709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 flipH="1">
            <a:off x="364459" y="4033864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4" name="Line 70"/>
          <p:cNvSpPr>
            <a:spLocks noChangeShapeType="1"/>
          </p:cNvSpPr>
          <p:nvPr/>
        </p:nvSpPr>
        <p:spPr bwMode="auto">
          <a:xfrm flipH="1">
            <a:off x="364459" y="3511386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5" name="Line 71"/>
          <p:cNvSpPr>
            <a:spLocks noChangeShapeType="1"/>
          </p:cNvSpPr>
          <p:nvPr/>
        </p:nvSpPr>
        <p:spPr bwMode="auto">
          <a:xfrm flipH="1">
            <a:off x="364459" y="2990541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6" name="Line 72"/>
          <p:cNvSpPr>
            <a:spLocks noChangeShapeType="1"/>
          </p:cNvSpPr>
          <p:nvPr/>
        </p:nvSpPr>
        <p:spPr bwMode="auto">
          <a:xfrm flipH="1">
            <a:off x="364459" y="2469696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7" name="Line 73"/>
          <p:cNvSpPr>
            <a:spLocks noChangeShapeType="1"/>
          </p:cNvSpPr>
          <p:nvPr/>
        </p:nvSpPr>
        <p:spPr bwMode="auto">
          <a:xfrm flipH="1">
            <a:off x="364459" y="1947218"/>
            <a:ext cx="22692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8" name="Line 74"/>
          <p:cNvSpPr>
            <a:spLocks noChangeShapeType="1"/>
          </p:cNvSpPr>
          <p:nvPr/>
        </p:nvSpPr>
        <p:spPr bwMode="auto">
          <a:xfrm flipH="1">
            <a:off x="340255" y="5077187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9" name="Rectangle 75"/>
          <p:cNvSpPr>
            <a:spLocks noChangeArrowheads="1"/>
          </p:cNvSpPr>
          <p:nvPr/>
        </p:nvSpPr>
        <p:spPr bwMode="auto">
          <a:xfrm rot="16200000">
            <a:off x="214672" y="4941065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0" name="Line 76"/>
          <p:cNvSpPr>
            <a:spLocks noChangeShapeType="1"/>
          </p:cNvSpPr>
          <p:nvPr/>
        </p:nvSpPr>
        <p:spPr bwMode="auto">
          <a:xfrm flipH="1">
            <a:off x="340255" y="4033864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1" name="Rectangle 77"/>
          <p:cNvSpPr>
            <a:spLocks noChangeArrowheads="1"/>
          </p:cNvSpPr>
          <p:nvPr/>
        </p:nvSpPr>
        <p:spPr bwMode="auto">
          <a:xfrm rot="16200000">
            <a:off x="214672" y="3897743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2" name="Line 78"/>
          <p:cNvSpPr>
            <a:spLocks noChangeShapeType="1"/>
          </p:cNvSpPr>
          <p:nvPr/>
        </p:nvSpPr>
        <p:spPr bwMode="auto">
          <a:xfrm flipH="1">
            <a:off x="340255" y="2990541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3" name="Rectangle 79"/>
          <p:cNvSpPr>
            <a:spLocks noChangeArrowheads="1"/>
          </p:cNvSpPr>
          <p:nvPr/>
        </p:nvSpPr>
        <p:spPr bwMode="auto">
          <a:xfrm rot="16200000">
            <a:off x="214672" y="2854419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4" name="Line 80"/>
          <p:cNvSpPr>
            <a:spLocks noChangeShapeType="1"/>
          </p:cNvSpPr>
          <p:nvPr/>
        </p:nvSpPr>
        <p:spPr bwMode="auto">
          <a:xfrm flipH="1">
            <a:off x="340255" y="1947218"/>
            <a:ext cx="46896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5" name="Rectangle 81"/>
          <p:cNvSpPr>
            <a:spLocks noChangeArrowheads="1"/>
          </p:cNvSpPr>
          <p:nvPr/>
        </p:nvSpPr>
        <p:spPr bwMode="auto">
          <a:xfrm rot="16200000">
            <a:off x="214672" y="1812729"/>
            <a:ext cx="92326" cy="2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14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6" name="Line 82"/>
          <p:cNvSpPr>
            <a:spLocks noChangeShapeType="1"/>
          </p:cNvSpPr>
          <p:nvPr/>
        </p:nvSpPr>
        <p:spPr bwMode="auto">
          <a:xfrm>
            <a:off x="387151" y="5155559"/>
            <a:ext cx="4152521" cy="1633"/>
          </a:xfrm>
          <a:prstGeom prst="line">
            <a:avLst/>
          </a:prstGeom>
          <a:noFill/>
          <a:ln w="4763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67544" y="76470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Interest In PLS </a:t>
            </a:r>
          </a:p>
          <a:p>
            <a:pPr algn="ctr"/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1= Not at all </a:t>
            </a:r>
            <a:r>
              <a:rPr lang="en-AU" dirty="0" err="1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; 7=Very interested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83568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Bank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20072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Bank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051720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Casino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516216" y="530120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Casino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3347864" y="53012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Charity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7812360" y="530120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Charity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932040" y="764704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Likely to spend on PLS </a:t>
            </a:r>
          </a:p>
          <a:p>
            <a:pPr algn="ctr"/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1= Not at all int;7=Very likely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2123728" y="573325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PLS offered  by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7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314451" y="955675"/>
            <a:ext cx="6878638" cy="504348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1314451" y="4814888"/>
            <a:ext cx="6883400" cy="1588"/>
          </a:xfrm>
          <a:prstGeom prst="line">
            <a:avLst/>
          </a:prstGeom>
          <a:noFill/>
          <a:ln w="1746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1314451" y="3749675"/>
            <a:ext cx="6883400" cy="1588"/>
          </a:xfrm>
          <a:prstGeom prst="line">
            <a:avLst/>
          </a:prstGeom>
          <a:noFill/>
          <a:ln w="1746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1314451" y="2679700"/>
            <a:ext cx="6883400" cy="1588"/>
          </a:xfrm>
          <a:prstGeom prst="line">
            <a:avLst/>
          </a:prstGeom>
          <a:noFill/>
          <a:ln w="1746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1314451" y="1614488"/>
            <a:ext cx="6883400" cy="1588"/>
          </a:xfrm>
          <a:prstGeom prst="line">
            <a:avLst/>
          </a:prstGeom>
          <a:noFill/>
          <a:ln w="17463">
            <a:solidFill>
              <a:schemeClr val="bg1">
                <a:lumMod val="75000"/>
              </a:schemeClr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1435101" y="2489200"/>
            <a:ext cx="1328738" cy="33893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4094163" y="4216400"/>
            <a:ext cx="1319213" cy="1662113"/>
          </a:xfrm>
          <a:prstGeom prst="rect">
            <a:avLst/>
          </a:prstGeom>
          <a:solidFill>
            <a:schemeClr val="tx2">
              <a:lumMod val="75000"/>
            </a:schemeClr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6748463" y="3406775"/>
            <a:ext cx="1328738" cy="2471738"/>
          </a:xfrm>
          <a:prstGeom prst="rect">
            <a:avLst/>
          </a:prstGeom>
          <a:solidFill>
            <a:srgbClr val="486C8C"/>
          </a:solidFill>
          <a:ln w="0">
            <a:solidFill>
              <a:srgbClr val="1A476F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2101851" y="1544638"/>
            <a:ext cx="1588" cy="1884363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5" name="Line 17"/>
          <p:cNvSpPr>
            <a:spLocks noChangeShapeType="1"/>
          </p:cNvSpPr>
          <p:nvPr/>
        </p:nvSpPr>
        <p:spPr bwMode="auto">
          <a:xfrm>
            <a:off x="2060576" y="3429000"/>
            <a:ext cx="82550" cy="1588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6" name="Line 18"/>
          <p:cNvSpPr>
            <a:spLocks noChangeShapeType="1"/>
          </p:cNvSpPr>
          <p:nvPr/>
        </p:nvSpPr>
        <p:spPr bwMode="auto">
          <a:xfrm>
            <a:off x="2060576" y="1544638"/>
            <a:ext cx="82550" cy="1588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>
            <a:off x="4756151" y="3614738"/>
            <a:ext cx="1588" cy="1203325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4714876" y="4818063"/>
            <a:ext cx="82550" cy="1588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714876" y="3614738"/>
            <a:ext cx="82550" cy="1588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7410451" y="2655888"/>
            <a:ext cx="1588" cy="1500188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7369176" y="4156075"/>
            <a:ext cx="82550" cy="1588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7369176" y="2655888"/>
            <a:ext cx="82550" cy="1588"/>
          </a:xfrm>
          <a:prstGeom prst="line">
            <a:avLst/>
          </a:prstGeom>
          <a:noFill/>
          <a:ln w="17463">
            <a:solidFill>
              <a:srgbClr val="90353B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3" name="Line 25"/>
          <p:cNvSpPr>
            <a:spLocks noChangeShapeType="1"/>
          </p:cNvSpPr>
          <p:nvPr/>
        </p:nvSpPr>
        <p:spPr bwMode="auto">
          <a:xfrm flipV="1">
            <a:off x="1314451" y="955675"/>
            <a:ext cx="1588" cy="5048250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4" name="Line 26"/>
          <p:cNvSpPr>
            <a:spLocks noChangeShapeType="1"/>
          </p:cNvSpPr>
          <p:nvPr/>
        </p:nvSpPr>
        <p:spPr bwMode="auto">
          <a:xfrm flipH="1">
            <a:off x="1276351" y="53467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 flipH="1">
            <a:off x="1276351" y="4814888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6" name="Line 28"/>
          <p:cNvSpPr>
            <a:spLocks noChangeShapeType="1"/>
          </p:cNvSpPr>
          <p:nvPr/>
        </p:nvSpPr>
        <p:spPr bwMode="auto">
          <a:xfrm flipH="1">
            <a:off x="1276351" y="4281488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7" name="Line 29"/>
          <p:cNvSpPr>
            <a:spLocks noChangeShapeType="1"/>
          </p:cNvSpPr>
          <p:nvPr/>
        </p:nvSpPr>
        <p:spPr bwMode="auto">
          <a:xfrm flipH="1">
            <a:off x="1276351" y="374967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8" name="Line 30"/>
          <p:cNvSpPr>
            <a:spLocks noChangeShapeType="1"/>
          </p:cNvSpPr>
          <p:nvPr/>
        </p:nvSpPr>
        <p:spPr bwMode="auto">
          <a:xfrm flipH="1">
            <a:off x="1276351" y="3211513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9" name="Line 31"/>
          <p:cNvSpPr>
            <a:spLocks noChangeShapeType="1"/>
          </p:cNvSpPr>
          <p:nvPr/>
        </p:nvSpPr>
        <p:spPr bwMode="auto">
          <a:xfrm flipH="1">
            <a:off x="1276351" y="26797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0" name="Line 32"/>
          <p:cNvSpPr>
            <a:spLocks noChangeShapeType="1"/>
          </p:cNvSpPr>
          <p:nvPr/>
        </p:nvSpPr>
        <p:spPr bwMode="auto">
          <a:xfrm flipH="1">
            <a:off x="1276351" y="2146300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1" name="Line 33"/>
          <p:cNvSpPr>
            <a:spLocks noChangeShapeType="1"/>
          </p:cNvSpPr>
          <p:nvPr/>
        </p:nvSpPr>
        <p:spPr bwMode="auto">
          <a:xfrm flipH="1">
            <a:off x="1276351" y="1614488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 flipH="1">
            <a:off x="1276351" y="1076325"/>
            <a:ext cx="381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H="1">
            <a:off x="1235076" y="5883275"/>
            <a:ext cx="793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 rot="16200000">
            <a:off x="1059161" y="5710953"/>
            <a:ext cx="1025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H="1">
            <a:off x="1235076" y="4814888"/>
            <a:ext cx="793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 rot="16200000">
            <a:off x="1008658" y="4640978"/>
            <a:ext cx="20518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50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H="1">
            <a:off x="1235076" y="3749675"/>
            <a:ext cx="793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 rot="16200000">
            <a:off x="957362" y="3571003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100</a:t>
            </a: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H="1">
            <a:off x="1235076" y="2679700"/>
            <a:ext cx="793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 rot="16200000">
            <a:off x="958949" y="2501028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150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H="1">
            <a:off x="1235076" y="1614488"/>
            <a:ext cx="79375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 rot="16200000">
            <a:off x="958949" y="1435815"/>
            <a:ext cx="30777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200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>
            <a:off x="1314451" y="6003925"/>
            <a:ext cx="6883400" cy="1588"/>
          </a:xfrm>
          <a:prstGeom prst="line">
            <a:avLst/>
          </a:prstGeom>
          <a:noFill/>
          <a:ln w="9525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915816" y="620688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Mean Spending on PLS - $1,000 Budget</a:t>
            </a:r>
            <a:endParaRPr lang="en-A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691680" y="6309320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Bank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283968" y="63813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Casino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948264" y="63813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Charity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339752" y="6021288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i="1" dirty="0" smtClean="0">
                <a:latin typeface="Times New Roman" pitchFamily="18" charset="0"/>
                <a:cs typeface="Times New Roman" pitchFamily="18" charset="0"/>
              </a:rPr>
              <a:t>PLS offered  by</a:t>
            </a:r>
            <a:endParaRPr lang="en-A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971600" y="683404"/>
            <a:ext cx="7514283" cy="5769932"/>
            <a:chOff x="683568" y="980728"/>
            <a:chExt cx="7514283" cy="5769932"/>
          </a:xfrm>
        </p:grpSpPr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1314451" y="1028700"/>
              <a:ext cx="6878638" cy="50434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314451" y="4354513"/>
              <a:ext cx="6883400" cy="1588"/>
            </a:xfrm>
            <a:prstGeom prst="line">
              <a:avLst/>
            </a:prstGeom>
            <a:noFill/>
            <a:ln w="17463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1314451" y="3284538"/>
              <a:ext cx="6883400" cy="1588"/>
            </a:xfrm>
            <a:prstGeom prst="line">
              <a:avLst/>
            </a:prstGeom>
            <a:noFill/>
            <a:ln w="17463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1314451" y="2219325"/>
              <a:ext cx="6883400" cy="1588"/>
            </a:xfrm>
            <a:prstGeom prst="line">
              <a:avLst/>
            </a:prstGeom>
            <a:noFill/>
            <a:ln w="17463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1314451" y="1149350"/>
              <a:ext cx="6883400" cy="1588"/>
            </a:xfrm>
            <a:prstGeom prst="line">
              <a:avLst/>
            </a:prstGeom>
            <a:noFill/>
            <a:ln w="17463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2268538" y="2252663"/>
              <a:ext cx="823913" cy="3698875"/>
            </a:xfrm>
            <a:prstGeom prst="rect">
              <a:avLst/>
            </a:prstGeom>
            <a:solidFill>
              <a:srgbClr val="486C8C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6" name="Rectangle 14"/>
            <p:cNvSpPr>
              <a:spLocks noChangeArrowheads="1"/>
            </p:cNvSpPr>
            <p:nvPr/>
          </p:nvSpPr>
          <p:spPr bwMode="auto">
            <a:xfrm>
              <a:off x="1435101" y="3424238"/>
              <a:ext cx="833438" cy="252730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>
              <a:off x="4756151" y="3071813"/>
              <a:ext cx="828675" cy="2879725"/>
            </a:xfrm>
            <a:prstGeom prst="rect">
              <a:avLst/>
            </a:prstGeom>
            <a:solidFill>
              <a:srgbClr val="486C8C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>
              <a:off x="3927476" y="3659188"/>
              <a:ext cx="828675" cy="22923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89" name="Rectangle 17"/>
            <p:cNvSpPr>
              <a:spLocks noChangeArrowheads="1"/>
            </p:cNvSpPr>
            <p:nvPr/>
          </p:nvSpPr>
          <p:spPr bwMode="auto">
            <a:xfrm>
              <a:off x="7243763" y="1760538"/>
              <a:ext cx="833438" cy="4191000"/>
            </a:xfrm>
            <a:prstGeom prst="rect">
              <a:avLst/>
            </a:prstGeom>
            <a:solidFill>
              <a:srgbClr val="486C8C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0" name="Rectangle 18"/>
            <p:cNvSpPr>
              <a:spLocks noChangeArrowheads="1"/>
            </p:cNvSpPr>
            <p:nvPr/>
          </p:nvSpPr>
          <p:spPr bwMode="auto">
            <a:xfrm>
              <a:off x="6415088" y="3113088"/>
              <a:ext cx="823913" cy="283845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2681288" y="1719263"/>
              <a:ext cx="1588" cy="10556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2638426" y="2774950"/>
              <a:ext cx="84138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2638426" y="1719263"/>
              <a:ext cx="84138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1851026" y="3006725"/>
              <a:ext cx="1588" cy="83343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1809751" y="3840163"/>
              <a:ext cx="84138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1809751" y="3006725"/>
              <a:ext cx="84138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5173663" y="2654300"/>
              <a:ext cx="1588" cy="842963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5126038" y="3497263"/>
              <a:ext cx="88900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5126038" y="2654300"/>
              <a:ext cx="88900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0" name="Line 28"/>
            <p:cNvSpPr>
              <a:spLocks noChangeShapeType="1"/>
            </p:cNvSpPr>
            <p:nvPr/>
          </p:nvSpPr>
          <p:spPr bwMode="auto">
            <a:xfrm>
              <a:off x="4338638" y="3127375"/>
              <a:ext cx="1588" cy="1079500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1" name="Line 29"/>
            <p:cNvSpPr>
              <a:spLocks noChangeShapeType="1"/>
            </p:cNvSpPr>
            <p:nvPr/>
          </p:nvSpPr>
          <p:spPr bwMode="auto">
            <a:xfrm>
              <a:off x="4297363" y="4206875"/>
              <a:ext cx="87313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2" name="Line 30"/>
            <p:cNvSpPr>
              <a:spLocks noChangeShapeType="1"/>
            </p:cNvSpPr>
            <p:nvPr/>
          </p:nvSpPr>
          <p:spPr bwMode="auto">
            <a:xfrm>
              <a:off x="4297363" y="3127375"/>
              <a:ext cx="87313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3" name="Line 31"/>
            <p:cNvSpPr>
              <a:spLocks noChangeShapeType="1"/>
            </p:cNvSpPr>
            <p:nvPr/>
          </p:nvSpPr>
          <p:spPr bwMode="auto">
            <a:xfrm>
              <a:off x="7659688" y="1255713"/>
              <a:ext cx="1588" cy="1014413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4" name="Line 32"/>
            <p:cNvSpPr>
              <a:spLocks noChangeShapeType="1"/>
            </p:cNvSpPr>
            <p:nvPr/>
          </p:nvSpPr>
          <p:spPr bwMode="auto">
            <a:xfrm>
              <a:off x="7618413" y="2270125"/>
              <a:ext cx="84138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5" name="Line 33"/>
            <p:cNvSpPr>
              <a:spLocks noChangeShapeType="1"/>
            </p:cNvSpPr>
            <p:nvPr/>
          </p:nvSpPr>
          <p:spPr bwMode="auto">
            <a:xfrm>
              <a:off x="7618413" y="1255713"/>
              <a:ext cx="84138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6" name="Line 34"/>
            <p:cNvSpPr>
              <a:spLocks noChangeShapeType="1"/>
            </p:cNvSpPr>
            <p:nvPr/>
          </p:nvSpPr>
          <p:spPr bwMode="auto">
            <a:xfrm>
              <a:off x="6831013" y="2547938"/>
              <a:ext cx="1588" cy="1135063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7" name="Line 35"/>
            <p:cNvSpPr>
              <a:spLocks noChangeShapeType="1"/>
            </p:cNvSpPr>
            <p:nvPr/>
          </p:nvSpPr>
          <p:spPr bwMode="auto">
            <a:xfrm>
              <a:off x="6789738" y="3683000"/>
              <a:ext cx="82550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8" name="Line 36"/>
            <p:cNvSpPr>
              <a:spLocks noChangeShapeType="1"/>
            </p:cNvSpPr>
            <p:nvPr/>
          </p:nvSpPr>
          <p:spPr bwMode="auto">
            <a:xfrm>
              <a:off x="6789738" y="2547938"/>
              <a:ext cx="82550" cy="1588"/>
            </a:xfrm>
            <a:prstGeom prst="line">
              <a:avLst/>
            </a:prstGeom>
            <a:noFill/>
            <a:ln w="17463">
              <a:solidFill>
                <a:srgbClr val="90353B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09" name="Line 37"/>
            <p:cNvSpPr>
              <a:spLocks noChangeShapeType="1"/>
            </p:cNvSpPr>
            <p:nvPr/>
          </p:nvSpPr>
          <p:spPr bwMode="auto">
            <a:xfrm flipV="1">
              <a:off x="1314451" y="1028700"/>
              <a:ext cx="1588" cy="50482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0" name="Line 38"/>
            <p:cNvSpPr>
              <a:spLocks noChangeShapeType="1"/>
            </p:cNvSpPr>
            <p:nvPr/>
          </p:nvSpPr>
          <p:spPr bwMode="auto">
            <a:xfrm flipH="1">
              <a:off x="1276351" y="5956300"/>
              <a:ext cx="381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1" name="Line 39"/>
            <p:cNvSpPr>
              <a:spLocks noChangeShapeType="1"/>
            </p:cNvSpPr>
            <p:nvPr/>
          </p:nvSpPr>
          <p:spPr bwMode="auto">
            <a:xfrm flipH="1">
              <a:off x="1276351" y="4887913"/>
              <a:ext cx="381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2" name="Line 40"/>
            <p:cNvSpPr>
              <a:spLocks noChangeShapeType="1"/>
            </p:cNvSpPr>
            <p:nvPr/>
          </p:nvSpPr>
          <p:spPr bwMode="auto">
            <a:xfrm flipH="1">
              <a:off x="1276351" y="3822700"/>
              <a:ext cx="381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3" name="Line 41"/>
            <p:cNvSpPr>
              <a:spLocks noChangeShapeType="1"/>
            </p:cNvSpPr>
            <p:nvPr/>
          </p:nvSpPr>
          <p:spPr bwMode="auto">
            <a:xfrm flipH="1">
              <a:off x="1276351" y="2752725"/>
              <a:ext cx="381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4" name="Line 42"/>
            <p:cNvSpPr>
              <a:spLocks noChangeShapeType="1"/>
            </p:cNvSpPr>
            <p:nvPr/>
          </p:nvSpPr>
          <p:spPr bwMode="auto">
            <a:xfrm flipH="1">
              <a:off x="1276351" y="1687513"/>
              <a:ext cx="381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5" name="Line 43"/>
            <p:cNvSpPr>
              <a:spLocks noChangeShapeType="1"/>
            </p:cNvSpPr>
            <p:nvPr/>
          </p:nvSpPr>
          <p:spPr bwMode="auto">
            <a:xfrm flipH="1">
              <a:off x="1235076" y="5419725"/>
              <a:ext cx="79375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6" name="Rectangle 44"/>
            <p:cNvSpPr>
              <a:spLocks noChangeArrowheads="1"/>
            </p:cNvSpPr>
            <p:nvPr/>
          </p:nvSpPr>
          <p:spPr bwMode="auto">
            <a:xfrm>
              <a:off x="683568" y="5229200"/>
              <a:ext cx="38472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$100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7" name="Line 45"/>
            <p:cNvSpPr>
              <a:spLocks noChangeShapeType="1"/>
            </p:cNvSpPr>
            <p:nvPr/>
          </p:nvSpPr>
          <p:spPr bwMode="auto">
            <a:xfrm flipH="1">
              <a:off x="1235076" y="4354513"/>
              <a:ext cx="79375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8" name="Rectangle 46"/>
            <p:cNvSpPr>
              <a:spLocks noChangeArrowheads="1"/>
            </p:cNvSpPr>
            <p:nvPr/>
          </p:nvSpPr>
          <p:spPr bwMode="auto">
            <a:xfrm>
              <a:off x="683568" y="4149080"/>
              <a:ext cx="38472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$200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19" name="Line 47"/>
            <p:cNvSpPr>
              <a:spLocks noChangeShapeType="1"/>
            </p:cNvSpPr>
            <p:nvPr/>
          </p:nvSpPr>
          <p:spPr bwMode="auto">
            <a:xfrm flipH="1">
              <a:off x="1235076" y="3284538"/>
              <a:ext cx="79375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0" name="Rectangle 48"/>
            <p:cNvSpPr>
              <a:spLocks noChangeArrowheads="1"/>
            </p:cNvSpPr>
            <p:nvPr/>
          </p:nvSpPr>
          <p:spPr bwMode="auto">
            <a:xfrm>
              <a:off x="683568" y="3068960"/>
              <a:ext cx="38472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$300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1" name="Line 49"/>
            <p:cNvSpPr>
              <a:spLocks noChangeShapeType="1"/>
            </p:cNvSpPr>
            <p:nvPr/>
          </p:nvSpPr>
          <p:spPr bwMode="auto">
            <a:xfrm flipH="1">
              <a:off x="1235076" y="2219325"/>
              <a:ext cx="79375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2" name="Rectangle 50"/>
            <p:cNvSpPr>
              <a:spLocks noChangeArrowheads="1"/>
            </p:cNvSpPr>
            <p:nvPr/>
          </p:nvSpPr>
          <p:spPr bwMode="auto">
            <a:xfrm>
              <a:off x="683568" y="1988840"/>
              <a:ext cx="38472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$400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3" name="Line 51"/>
            <p:cNvSpPr>
              <a:spLocks noChangeShapeType="1"/>
            </p:cNvSpPr>
            <p:nvPr/>
          </p:nvSpPr>
          <p:spPr bwMode="auto">
            <a:xfrm flipH="1">
              <a:off x="1235076" y="1149350"/>
              <a:ext cx="79375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4" name="Rectangle 52"/>
            <p:cNvSpPr>
              <a:spLocks noChangeArrowheads="1"/>
            </p:cNvSpPr>
            <p:nvPr/>
          </p:nvSpPr>
          <p:spPr bwMode="auto">
            <a:xfrm>
              <a:off x="683568" y="980728"/>
              <a:ext cx="384721" cy="230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$500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25" name="Line 53"/>
            <p:cNvSpPr>
              <a:spLocks noChangeShapeType="1"/>
            </p:cNvSpPr>
            <p:nvPr/>
          </p:nvSpPr>
          <p:spPr bwMode="auto">
            <a:xfrm>
              <a:off x="1314451" y="6076950"/>
              <a:ext cx="6883400" cy="158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907704" y="630932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latin typeface="Times New Roman" pitchFamily="18" charset="0"/>
                  <a:cs typeface="Times New Roman" pitchFamily="18" charset="0"/>
                </a:rPr>
                <a:t>Bank</a:t>
              </a:r>
              <a:endParaRPr lang="en-A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355976" y="6381328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latin typeface="Times New Roman" pitchFamily="18" charset="0"/>
                  <a:cs typeface="Times New Roman" pitchFamily="18" charset="0"/>
                </a:rPr>
                <a:t>Casino</a:t>
              </a:r>
              <a:endParaRPr lang="en-A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804248" y="638132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b="1" dirty="0" smtClean="0">
                  <a:latin typeface="Times New Roman" pitchFamily="18" charset="0"/>
                  <a:cs typeface="Times New Roman" pitchFamily="18" charset="0"/>
                </a:rPr>
                <a:t>Charity</a:t>
              </a:r>
              <a:endParaRPr lang="en-AU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339752" y="6021288"/>
              <a:ext cx="4968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i="1" dirty="0" smtClean="0">
                  <a:latin typeface="Times New Roman" pitchFamily="18" charset="0"/>
                  <a:cs typeface="Times New Roman" pitchFamily="18" charset="0"/>
                </a:rPr>
                <a:t>PLS offered  by</a:t>
              </a:r>
              <a:endParaRPr lang="en-AU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0" name="Rectangle 14"/>
            <p:cNvSpPr>
              <a:spLocks noChangeArrowheads="1"/>
            </p:cNvSpPr>
            <p:nvPr/>
          </p:nvSpPr>
          <p:spPr bwMode="auto">
            <a:xfrm>
              <a:off x="1619673" y="1124744"/>
              <a:ext cx="216023" cy="216024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Rectangle 13"/>
            <p:cNvSpPr>
              <a:spLocks noChangeArrowheads="1"/>
            </p:cNvSpPr>
            <p:nvPr/>
          </p:nvSpPr>
          <p:spPr bwMode="auto">
            <a:xfrm>
              <a:off x="2915816" y="1124744"/>
              <a:ext cx="216024" cy="216024"/>
            </a:xfrm>
            <a:prstGeom prst="rect">
              <a:avLst/>
            </a:prstGeom>
            <a:solidFill>
              <a:srgbClr val="486C8C"/>
            </a:solidFill>
            <a:ln w="0">
              <a:solidFill>
                <a:srgbClr val="1A476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835696" y="105273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latin typeface="Times New Roman" pitchFamily="18" charset="0"/>
                  <a:cs typeface="Times New Roman" pitchFamily="18" charset="0"/>
                </a:rPr>
                <a:t>Before</a:t>
              </a:r>
              <a:endParaRPr lang="en-A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131840" y="1052736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>
                  <a:latin typeface="Times New Roman" pitchFamily="18" charset="0"/>
                  <a:cs typeface="Times New Roman" pitchFamily="18" charset="0"/>
                </a:rPr>
                <a:t>After</a:t>
              </a:r>
              <a:endParaRPr lang="en-A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395536" y="18864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 smtClean="0">
                <a:latin typeface="Times New Roman" pitchFamily="18" charset="0"/>
                <a:cs typeface="Times New Roman" pitchFamily="18" charset="0"/>
              </a:rPr>
              <a:t>Mean Total Savings before and after PLS introduction</a:t>
            </a:r>
            <a:endParaRPr lang="en-A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5536" y="6309320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Change  % 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195736" y="6309320"/>
            <a:ext cx="81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38  % 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88024" y="6309320"/>
            <a:ext cx="81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17  % 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308304" y="6309320"/>
            <a:ext cx="81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40  % </a:t>
            </a:r>
            <a:endParaRPr lang="en-A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Results &amp; Robustness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445624" cy="4525963"/>
          </a:xfrm>
        </p:spPr>
        <p:txBody>
          <a:bodyPr>
            <a:normAutofit fontScale="92500" lnSpcReduction="10000"/>
          </a:bodyPr>
          <a:lstStyle/>
          <a:p>
            <a:r>
              <a:rPr lang="en-AU" dirty="0" smtClean="0"/>
              <a:t>Key results:</a:t>
            </a:r>
          </a:p>
          <a:p>
            <a:pPr marL="457200" lvl="1" indent="0">
              <a:buNone/>
            </a:pPr>
            <a:r>
              <a:rPr lang="en-AU" dirty="0" smtClean="0"/>
              <a:t>(1) If PLS is offered by a bank rather than a casino, then:</a:t>
            </a:r>
          </a:p>
          <a:p>
            <a:pPr lvl="2"/>
            <a:r>
              <a:rPr lang="en-AU" dirty="0" smtClean="0"/>
              <a:t>Greater interest in the PLS, </a:t>
            </a:r>
          </a:p>
          <a:p>
            <a:pPr lvl="2"/>
            <a:r>
              <a:rPr lang="en-AU" dirty="0" smtClean="0"/>
              <a:t>More likely to spend on the PLS, and </a:t>
            </a:r>
          </a:p>
          <a:p>
            <a:pPr lvl="2"/>
            <a:r>
              <a:rPr lang="en-AU" dirty="0" smtClean="0"/>
              <a:t>Allocate more of one’s budget towards the PLS</a:t>
            </a:r>
          </a:p>
          <a:p>
            <a:pPr marL="457200" lvl="1" indent="0">
              <a:buNone/>
            </a:pPr>
            <a:r>
              <a:rPr lang="en-AU" dirty="0" smtClean="0"/>
              <a:t>(2) Savings increases significantly more when PLS is offered by a bank (or charity) than by a casino.</a:t>
            </a:r>
          </a:p>
          <a:p>
            <a:endParaRPr lang="en-AU" sz="1100" dirty="0"/>
          </a:p>
          <a:p>
            <a:r>
              <a:rPr lang="en-AU" dirty="0" smtClean="0"/>
              <a:t>Controls for demographics</a:t>
            </a:r>
          </a:p>
          <a:p>
            <a:r>
              <a:rPr lang="en-AU" dirty="0" smtClean="0"/>
              <a:t>Controls for attitudes (e.g. risks, gambling, savings)</a:t>
            </a:r>
          </a:p>
          <a:p>
            <a:r>
              <a:rPr lang="en-AU" dirty="0" smtClean="0"/>
              <a:t>Econometric specifications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156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Motivation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3" y="908720"/>
            <a:ext cx="8712968" cy="5760640"/>
          </a:xfrm>
        </p:spPr>
        <p:txBody>
          <a:bodyPr>
            <a:normAutofit/>
          </a:bodyPr>
          <a:lstStyle/>
          <a:p>
            <a:r>
              <a:rPr lang="en-AU" dirty="0" smtClean="0"/>
              <a:t>Inadequate Savings Among Low Income HHs</a:t>
            </a:r>
          </a:p>
          <a:p>
            <a:pPr lvl="1"/>
            <a:r>
              <a:rPr lang="en-AU" dirty="0"/>
              <a:t>½ Survey respondents cannot come up with $2,000 (</a:t>
            </a:r>
            <a:r>
              <a:rPr lang="en-AU" dirty="0" err="1" smtClean="0"/>
              <a:t>Lusardi</a:t>
            </a:r>
            <a:r>
              <a:rPr lang="en-AU" dirty="0" smtClean="0"/>
              <a:t> et al 2011</a:t>
            </a:r>
            <a:r>
              <a:rPr lang="en-US" dirty="0" smtClean="0"/>
              <a:t>), yet c</a:t>
            </a:r>
            <a:r>
              <a:rPr lang="en-AU" dirty="0" err="1" smtClean="0"/>
              <a:t>onsumption</a:t>
            </a:r>
            <a:r>
              <a:rPr lang="en-AU" dirty="0" smtClean="0"/>
              <a:t> shocks  &gt; $</a:t>
            </a:r>
            <a:r>
              <a:rPr lang="en-AU" dirty="0"/>
              <a:t>2,000 routine (</a:t>
            </a:r>
            <a:r>
              <a:rPr lang="en-AU" dirty="0" smtClean="0"/>
              <a:t>Blundell et al </a:t>
            </a:r>
            <a:r>
              <a:rPr lang="en-AU" dirty="0"/>
              <a:t>2008</a:t>
            </a:r>
            <a:r>
              <a:rPr lang="en-AU" dirty="0" smtClean="0"/>
              <a:t>)</a:t>
            </a:r>
          </a:p>
          <a:p>
            <a:r>
              <a:rPr lang="en-AU" dirty="0" smtClean="0"/>
              <a:t>Extensive theoretical and empirical work </a:t>
            </a:r>
            <a:r>
              <a:rPr lang="en-AU" b="1" dirty="0" smtClean="0">
                <a:solidFill>
                  <a:srgbClr val="7030A0"/>
                </a:solidFill>
              </a:rPr>
              <a:t>in economics</a:t>
            </a:r>
            <a:r>
              <a:rPr lang="en-AU" dirty="0" smtClean="0"/>
              <a:t> (Crossley et al 2012 survey), yet solutions remain unclear</a:t>
            </a:r>
          </a:p>
          <a:p>
            <a:r>
              <a:rPr lang="en-AU" dirty="0" smtClean="0"/>
              <a:t>We study Prize Linked Savings (PLS) Accounts as a potential solution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086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AU" dirty="0" smtClean="0"/>
              <a:t>PLS accounts increased savings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Sources were lottery and current consumption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Effects larger for low income HHs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Standard theories (RDEU, CPT, Skewness), cannot explain demand for PLS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Moral licensing or moral wiggle room offer a possible explanation</a:t>
            </a:r>
          </a:p>
          <a:p>
            <a:pPr>
              <a:spcAft>
                <a:spcPts val="600"/>
              </a:spcAft>
            </a:pPr>
            <a:r>
              <a:rPr lang="en-AU" dirty="0" smtClean="0"/>
              <a:t>Institutions Matter</a:t>
            </a:r>
          </a:p>
          <a:p>
            <a:endParaRPr lang="en-AU" sz="1300" dirty="0"/>
          </a:p>
          <a:p>
            <a:r>
              <a:rPr lang="en-AU" dirty="0" smtClean="0"/>
              <a:t>Will policy-makers endorse a savings instrument that includes a lottery component?</a:t>
            </a:r>
          </a:p>
          <a:p>
            <a:pPr lvl="1"/>
            <a:r>
              <a:rPr lang="en-AU" dirty="0" smtClean="0"/>
              <a:t>Parallels to states introducing lotteries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4824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Result 1 B: PLS increases savings</a:t>
            </a:r>
            <a:br>
              <a:rPr lang="en-AU" dirty="0" smtClean="0"/>
            </a:br>
            <a:r>
              <a:rPr lang="en-AU" b="1" dirty="0" smtClean="0"/>
              <a:t>Low Income Sample </a:t>
            </a:r>
            <a:r>
              <a:rPr lang="en-AU" dirty="0" smtClean="0"/>
              <a:t>(76 subjects)</a:t>
            </a:r>
            <a:endParaRPr lang="en-A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3120759"/>
              </p:ext>
            </p:extLst>
          </p:nvPr>
        </p:nvGraphicFramePr>
        <p:xfrm>
          <a:off x="323526" y="1397003"/>
          <a:ext cx="8640961" cy="5339240"/>
        </p:xfrm>
        <a:graphic>
          <a:graphicData uri="http://schemas.openxmlformats.org/drawingml/2006/table">
            <a:tbl>
              <a:tblPr/>
              <a:tblGrid>
                <a:gridCol w="2506579"/>
                <a:gridCol w="159969"/>
                <a:gridCol w="1283606"/>
                <a:gridCol w="1975077"/>
                <a:gridCol w="2715730"/>
              </a:tblGrid>
              <a:tr h="3141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en-AU" sz="1800" dirty="0">
                          <a:latin typeface="Times New Roman"/>
                          <a:ea typeface="Times New Roman"/>
                          <a:cs typeface="Times New Roman"/>
                        </a:rPr>
                        <a:t>Linear Regression</a:t>
                      </a: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283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Dependent Variable</a:t>
                      </a: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Savings </a:t>
                      </a:r>
                      <a:endParaRPr lang="en-AU" sz="1800" b="1" i="1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 </a:t>
                      </a:r>
                      <a:r>
                        <a:rPr lang="en-AU" sz="1800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Traditional Savings +PLS )</a:t>
                      </a:r>
                      <a:endParaRPr lang="en-A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Future </a:t>
                      </a:r>
                      <a:r>
                        <a:rPr lang="en-AU" sz="18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Guaranteed Savings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dirty="0" smtClean="0">
                          <a:latin typeface="+mn-lt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AU" sz="1800" b="0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T. Savings*(1+r) + PLS</a:t>
                      </a:r>
                      <a:r>
                        <a:rPr lang="en-AU" sz="1800" b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en-A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9481" marR="294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(1)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(2)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(3)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PLS introduced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16.33</a:t>
                      </a:r>
                      <a:r>
                        <a:rPr lang="en-A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A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15.02</a:t>
                      </a:r>
                      <a:r>
                        <a:rPr lang="en-A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A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14.57</a:t>
                      </a:r>
                      <a:r>
                        <a:rPr lang="en-AU" sz="24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***</a:t>
                      </a:r>
                      <a:endParaRPr lang="en-A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(1.17)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(2.89)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(2.99)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i="1" u="sng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Price Controls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Fair PLS odds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0.61(1.03)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0.51(1.05)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Good PLS odds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1.74 (1.23)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1.54 (1.3)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9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Fair lottery odds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0.22 (0.95)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0.28 (1.03)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Good lottery odds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-0.14 (1.18)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-0.22 (1.28)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9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10% interest rate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9.14*** (2.52)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11.91*** (2.68)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 dirty="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30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AU" sz="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20% interest rate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AU" sz="1600">
                        <a:latin typeface="Times New Roman"/>
                        <a:ea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14.25*** (3.18)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22.06*** (3.59)</a:t>
                      </a:r>
                      <a:endParaRPr lang="en-AU" sz="160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53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Adjusted </a:t>
                      </a:r>
                      <a:r>
                        <a:rPr lang="en-A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AU" sz="1600" b="1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0.59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0.61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0.63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14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Fixed Effects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A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927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600" b="1" i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Mean allocation </a:t>
                      </a:r>
                      <a:r>
                        <a:rPr lang="en-AU" sz="1600" b="1" i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before PLS</a:t>
                      </a:r>
                      <a:endParaRPr lang="en-A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 b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44.06</a:t>
                      </a:r>
                      <a:endParaRPr lang="en-AU" sz="24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481" marR="29481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27784" y="1412776"/>
            <a:ext cx="2208147" cy="3101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03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AU" dirty="0" smtClean="0"/>
              <a:t>PLS - Background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en-AU" dirty="0" smtClean="0"/>
              <a:t>PLS combines traditional savings account feature of guaranteed principal with a lottery with a large (life changing) payoff</a:t>
            </a:r>
            <a:r>
              <a:rPr lang="en-AU" dirty="0"/>
              <a:t>.</a:t>
            </a:r>
            <a:endParaRPr lang="en-US" dirty="0" smtClean="0"/>
          </a:p>
          <a:p>
            <a:r>
              <a:rPr lang="en-US" dirty="0" smtClean="0"/>
              <a:t>Lottery appeal in US (</a:t>
            </a:r>
            <a:r>
              <a:rPr lang="en-US" dirty="0"/>
              <a:t>Kearney et al. </a:t>
            </a:r>
            <a:r>
              <a:rPr lang="en-US" dirty="0" smtClean="0"/>
              <a:t>2011):</a:t>
            </a:r>
          </a:p>
          <a:p>
            <a:pPr lvl="1"/>
            <a:r>
              <a:rPr lang="en-US" dirty="0" smtClean="0"/>
              <a:t>$540 expenditure per year in US</a:t>
            </a:r>
          </a:p>
          <a:p>
            <a:pPr lvl="1"/>
            <a:r>
              <a:rPr lang="en-US" dirty="0" smtClean="0"/>
              <a:t>Proportion of income spent on lotteries negatively correlated with income</a:t>
            </a:r>
          </a:p>
        </p:txBody>
      </p:sp>
    </p:spTree>
    <p:extLst>
      <p:ext uri="{BB962C8B-B14F-4D97-AF65-F5344CB8AC3E}">
        <p14:creationId xmlns:p14="http://schemas.microsoft.com/office/powerpoint/2010/main" val="22969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Limited Evidence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Macro level:</a:t>
            </a:r>
          </a:p>
          <a:p>
            <a:pPr lvl="1"/>
            <a:r>
              <a:rPr lang="en-AU" dirty="0" smtClean="0"/>
              <a:t>High demand outside US (in over 20 countries) dating to 1694 in the UK (Lobe &amp; </a:t>
            </a:r>
            <a:r>
              <a:rPr lang="en-AU" dirty="0" err="1" smtClean="0"/>
              <a:t>Holzl</a:t>
            </a:r>
            <a:r>
              <a:rPr lang="en-AU" dirty="0" smtClean="0"/>
              <a:t> 2007; Murphy 2005; </a:t>
            </a:r>
            <a:r>
              <a:rPr lang="en-AU" dirty="0" err="1" smtClean="0"/>
              <a:t>Tufano</a:t>
            </a:r>
            <a:r>
              <a:rPr lang="en-AU" dirty="0" smtClean="0"/>
              <a:t> 2008)</a:t>
            </a:r>
          </a:p>
          <a:p>
            <a:endParaRPr lang="en-AU" dirty="0"/>
          </a:p>
          <a:p>
            <a:r>
              <a:rPr lang="en-AU" dirty="0" smtClean="0"/>
              <a:t>Micro level:</a:t>
            </a:r>
            <a:endParaRPr lang="en-US" dirty="0" smtClean="0">
              <a:hlinkClick r:id="" action="ppaction://hlinkfile"/>
            </a:endParaRPr>
          </a:p>
          <a:p>
            <a:pPr lvl="1"/>
            <a:r>
              <a:rPr lang="en-US" dirty="0" smtClean="0"/>
              <a:t>PLS accounts are particularly appealing to heavy lottery players, non-savers and low-savers (</a:t>
            </a:r>
            <a:r>
              <a:rPr lang="en-US" dirty="0" err="1" smtClean="0"/>
              <a:t>Tufano</a:t>
            </a:r>
            <a:r>
              <a:rPr lang="en-US" dirty="0" smtClean="0"/>
              <a:t> et al 2011)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568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918"/>
            <a:ext cx="8229600" cy="868362"/>
          </a:xfrm>
        </p:spPr>
        <p:txBody>
          <a:bodyPr/>
          <a:lstStyle/>
          <a:p>
            <a:r>
              <a:rPr lang="en-AU" dirty="0" smtClean="0"/>
              <a:t>Unanswered Questions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572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009A46"/>
                </a:solidFill>
              </a:rPr>
              <a:t>Does </a:t>
            </a:r>
            <a:r>
              <a:rPr lang="en-US" sz="2800" dirty="0">
                <a:solidFill>
                  <a:srgbClr val="009A46"/>
                </a:solidFill>
              </a:rPr>
              <a:t>the introduction of a PLS product increase total </a:t>
            </a:r>
            <a:r>
              <a:rPr lang="en-US" sz="2800" dirty="0" smtClean="0">
                <a:solidFill>
                  <a:srgbClr val="009A46"/>
                </a:solidFill>
              </a:rPr>
              <a:t>savings (addresses illiquidity problem), and if so, what </a:t>
            </a:r>
            <a:r>
              <a:rPr lang="en-US" sz="2800" dirty="0">
                <a:solidFill>
                  <a:srgbClr val="009A46"/>
                </a:solidFill>
              </a:rPr>
              <a:t>are the sources of the expenditures</a:t>
            </a:r>
            <a:r>
              <a:rPr lang="en-US" sz="2800" dirty="0" smtClean="0">
                <a:solidFill>
                  <a:srgbClr val="009A46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If PLS products increase total savings, then why, theoretically, do individuals demand PLS accounts rather than invest in traditional savings accounts and buy lottery tickets? </a:t>
            </a:r>
            <a:r>
              <a:rPr lang="en-US" sz="2800" b="1" dirty="0" smtClean="0">
                <a:solidFill>
                  <a:srgbClr val="7030A0"/>
                </a:solidFill>
              </a:rPr>
              <a:t>We can reject common </a:t>
            </a:r>
            <a:r>
              <a:rPr lang="en-US" sz="2800" b="1" dirty="0">
                <a:solidFill>
                  <a:srgbClr val="7030A0"/>
                </a:solidFill>
              </a:rPr>
              <a:t>economic explanations (e.g. RDEU; </a:t>
            </a:r>
            <a:r>
              <a:rPr lang="en-US" sz="2800" b="1" dirty="0" smtClean="0">
                <a:solidFill>
                  <a:srgbClr val="7030A0"/>
                </a:solidFill>
              </a:rPr>
              <a:t>CPT; </a:t>
            </a:r>
            <a:r>
              <a:rPr lang="en-US" sz="2800" b="1" dirty="0" err="1">
                <a:solidFill>
                  <a:srgbClr val="7030A0"/>
                </a:solidFill>
              </a:rPr>
              <a:t>Skewness</a:t>
            </a:r>
            <a:r>
              <a:rPr lang="en-US" sz="2800" b="1" dirty="0" smtClean="0">
                <a:solidFill>
                  <a:srgbClr val="7030A0"/>
                </a:solidFill>
              </a:rPr>
              <a:t>)</a:t>
            </a:r>
          </a:p>
          <a:p>
            <a:pPr marL="400050" lvl="1" indent="0">
              <a:buNone/>
            </a:pPr>
            <a:endParaRPr lang="en-US" sz="900" dirty="0" smtClean="0">
              <a:solidFill>
                <a:srgbClr val="009A46"/>
              </a:solidFill>
            </a:endParaRPr>
          </a:p>
          <a:p>
            <a:pPr marL="400050" lvl="1" indent="0">
              <a:buNone/>
            </a:pPr>
            <a:endParaRPr lang="en-US" sz="900" dirty="0" smtClean="0">
              <a:solidFill>
                <a:srgbClr val="009A46"/>
              </a:solidFill>
            </a:endParaRPr>
          </a:p>
          <a:p>
            <a:pPr marL="400050" lvl="1" indent="0">
              <a:buNone/>
            </a:pPr>
            <a:r>
              <a:rPr lang="en-US" dirty="0" smtClean="0">
                <a:solidFill>
                  <a:srgbClr val="009A46"/>
                </a:solidFill>
              </a:rPr>
              <a:t>We </a:t>
            </a:r>
            <a:r>
              <a:rPr lang="en-US" dirty="0">
                <a:solidFill>
                  <a:srgbClr val="009A46"/>
                </a:solidFill>
              </a:rPr>
              <a:t>propose that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Moral Licensing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studied by psychologists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en-US" dirty="0" smtClean="0">
                <a:solidFill>
                  <a:srgbClr val="009A46"/>
                </a:solidFill>
              </a:rPr>
              <a:t> offers </a:t>
            </a:r>
            <a:r>
              <a:rPr lang="en-US" dirty="0">
                <a:solidFill>
                  <a:srgbClr val="009A46"/>
                </a:solidFill>
              </a:rPr>
              <a:t>the most credible explanation for the data. We are now testing this conjecture</a:t>
            </a:r>
            <a:r>
              <a:rPr lang="en-US" dirty="0" smtClean="0">
                <a:solidFill>
                  <a:srgbClr val="009A46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5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Design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600200"/>
            <a:ext cx="8488680" cy="4525963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Subjects budget was $100 to spend on up to four options. If spend X on an option:</a:t>
            </a:r>
          </a:p>
          <a:p>
            <a:pPr marL="457200" lvl="1" indent="0">
              <a:buNone/>
            </a:pPr>
            <a:endParaRPr lang="en-AU" dirty="0" smtClean="0"/>
          </a:p>
          <a:p>
            <a:pPr marL="457200" lvl="1" indent="0">
              <a:buNone/>
            </a:pPr>
            <a:r>
              <a:rPr lang="en-AU" dirty="0" smtClean="0"/>
              <a:t>				</a:t>
            </a:r>
            <a:r>
              <a:rPr lang="en-AU" u="sng" dirty="0" smtClean="0"/>
              <a:t>Early Payoff</a:t>
            </a:r>
            <a:r>
              <a:rPr lang="en-AU" dirty="0" smtClean="0"/>
              <a:t>      </a:t>
            </a:r>
            <a:r>
              <a:rPr lang="en-AU" u="sng" dirty="0" smtClean="0"/>
              <a:t>10 Weeks Later</a:t>
            </a:r>
          </a:p>
          <a:p>
            <a:pPr lvl="1"/>
            <a:r>
              <a:rPr lang="en-AU" b="1" dirty="0" smtClean="0"/>
              <a:t>Cash</a:t>
            </a:r>
            <a:r>
              <a:rPr lang="en-AU" dirty="0" smtClean="0"/>
              <a:t>			      $X			   $0</a:t>
            </a:r>
          </a:p>
          <a:p>
            <a:pPr lvl="1"/>
            <a:r>
              <a:rPr lang="en-AU" b="1" dirty="0" smtClean="0"/>
              <a:t>Traditional Savings </a:t>
            </a:r>
            <a:r>
              <a:rPr lang="en-AU" dirty="0" smtClean="0"/>
              <a:t>	      $0 	          	           $X*(1+r)</a:t>
            </a:r>
          </a:p>
          <a:p>
            <a:pPr lvl="1"/>
            <a:r>
              <a:rPr lang="en-AU" b="1" dirty="0" smtClean="0"/>
              <a:t>Lottery</a:t>
            </a:r>
            <a:r>
              <a:rPr lang="en-AU" dirty="0" smtClean="0"/>
              <a:t>			       $0		          $1,000 w </a:t>
            </a:r>
            <a:r>
              <a:rPr lang="en-AU" dirty="0" err="1" smtClean="0"/>
              <a:t>p</a:t>
            </a:r>
            <a:r>
              <a:rPr lang="en-AU" baseline="-25000" dirty="0" err="1" smtClean="0"/>
              <a:t>L</a:t>
            </a:r>
            <a:r>
              <a:rPr lang="en-AU" dirty="0" smtClean="0"/>
              <a:t>(x</a:t>
            </a:r>
            <a:r>
              <a:rPr lang="en-AU" dirty="0"/>
              <a:t>)</a:t>
            </a:r>
            <a:endParaRPr lang="en-AU" dirty="0" smtClean="0"/>
          </a:p>
          <a:p>
            <a:pPr lvl="1"/>
            <a:r>
              <a:rPr lang="en-AU" b="1" dirty="0" smtClean="0"/>
              <a:t>PLS</a:t>
            </a:r>
            <a:r>
              <a:rPr lang="en-AU" dirty="0" smtClean="0"/>
              <a:t>			       $0	</a:t>
            </a:r>
            <a:r>
              <a:rPr lang="en-AU" dirty="0"/>
              <a:t> </a:t>
            </a:r>
            <a:r>
              <a:rPr lang="en-AU" dirty="0" smtClean="0"/>
              <a:t>         $X + ($1,000 w </a:t>
            </a:r>
            <a:r>
              <a:rPr lang="en-AU" dirty="0" err="1" smtClean="0"/>
              <a:t>p</a:t>
            </a:r>
            <a:r>
              <a:rPr lang="en-AU" baseline="-25000" dirty="0" err="1" smtClean="0"/>
              <a:t>PLS</a:t>
            </a:r>
            <a:r>
              <a:rPr lang="en-AU" dirty="0" smtClean="0"/>
              <a:t>(x</a:t>
            </a:r>
            <a:r>
              <a:rPr lang="en-AU" dirty="0"/>
              <a:t>))</a:t>
            </a:r>
            <a:endParaRPr lang="en-AU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120836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Design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080"/>
            <a:ext cx="8229600" cy="5576272"/>
          </a:xfrm>
        </p:spPr>
        <p:txBody>
          <a:bodyPr>
            <a:normAutofit/>
          </a:bodyPr>
          <a:lstStyle/>
          <a:p>
            <a:r>
              <a:rPr lang="en-AU" dirty="0" smtClean="0"/>
              <a:t>Order the same for all subjects:</a:t>
            </a:r>
          </a:p>
          <a:p>
            <a:r>
              <a:rPr lang="en-AU" dirty="0" smtClean="0"/>
              <a:t>Practice:</a:t>
            </a:r>
          </a:p>
          <a:p>
            <a:r>
              <a:rPr lang="en-AU" dirty="0" smtClean="0"/>
              <a:t>Paid one of the following:</a:t>
            </a:r>
          </a:p>
          <a:p>
            <a:pPr lvl="1"/>
            <a:r>
              <a:rPr lang="en-AU" dirty="0" smtClean="0"/>
              <a:t>C) Decisions 7-15: Cash, Trad. Savings. Lotteries</a:t>
            </a:r>
          </a:p>
          <a:p>
            <a:pPr lvl="1"/>
            <a:r>
              <a:rPr lang="en-AU" dirty="0" smtClean="0"/>
              <a:t>D) Decisions 16-30: Cash, Trad. Sav., Lotteries, PLS</a:t>
            </a:r>
          </a:p>
          <a:p>
            <a:r>
              <a:rPr lang="en-AU" dirty="0" smtClean="0"/>
              <a:t>Within Subject design:</a:t>
            </a:r>
          </a:p>
          <a:p>
            <a:pPr lvl="1"/>
            <a:r>
              <a:rPr lang="en-AU" dirty="0"/>
              <a:t>F</a:t>
            </a:r>
            <a:r>
              <a:rPr lang="en-AU" dirty="0" smtClean="0"/>
              <a:t>ocus on how subjects allocations are affected by the introduction of the PLS accounts (D vs. C) and </a:t>
            </a:r>
          </a:p>
          <a:p>
            <a:pPr lvl="1"/>
            <a:r>
              <a:rPr lang="en-AU" dirty="0" smtClean="0"/>
              <a:t>Examine how the interest rate, lottery odds and PLS odds affect the allocation decisions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66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dirty="0" smtClean="0"/>
              <a:t>Design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/>
          </a:bodyPr>
          <a:lstStyle/>
          <a:p>
            <a:r>
              <a:rPr lang="en-AU" dirty="0" smtClean="0"/>
              <a:t>Details:</a:t>
            </a:r>
          </a:p>
          <a:p>
            <a:pPr lvl="1"/>
            <a:r>
              <a:rPr lang="en-AU" dirty="0" smtClean="0"/>
              <a:t>Online internet study</a:t>
            </a:r>
          </a:p>
          <a:p>
            <a:pPr lvl="1"/>
            <a:r>
              <a:rPr lang="en-AU" dirty="0" smtClean="0"/>
              <a:t>Randomization for lottery done by combining last two digits of three stock indices on specified future </a:t>
            </a:r>
            <a:r>
              <a:rPr lang="en-AU" dirty="0" smtClean="0"/>
              <a:t>date</a:t>
            </a:r>
            <a:endParaRPr lang="en-AU" dirty="0" smtClean="0"/>
          </a:p>
          <a:p>
            <a:pPr lvl="1"/>
            <a:r>
              <a:rPr lang="en-AU" dirty="0"/>
              <a:t>Subjects recruited from </a:t>
            </a:r>
            <a:r>
              <a:rPr lang="en-AU" dirty="0" err="1"/>
              <a:t>StudyResponse</a:t>
            </a:r>
            <a:r>
              <a:rPr lang="en-AU" dirty="0"/>
              <a:t> (SR) </a:t>
            </a:r>
            <a:r>
              <a:rPr lang="en-AU" dirty="0" smtClean="0"/>
              <a:t>&amp; </a:t>
            </a:r>
            <a:r>
              <a:rPr lang="en-AU" dirty="0" err="1" smtClean="0"/>
              <a:t>Mturk</a:t>
            </a:r>
            <a:endParaRPr lang="en-AU" dirty="0" smtClean="0"/>
          </a:p>
          <a:p>
            <a:pPr lvl="2"/>
            <a:r>
              <a:rPr lang="en-AU" dirty="0" smtClean="0"/>
              <a:t>SR: Had 10% of getting paid for one decision. </a:t>
            </a:r>
          </a:p>
          <a:p>
            <a:pPr lvl="2"/>
            <a:r>
              <a:rPr lang="en-AU" dirty="0"/>
              <a:t>SR: Representative of US </a:t>
            </a:r>
            <a:r>
              <a:rPr lang="en-AU" dirty="0" smtClean="0"/>
              <a:t>Population</a:t>
            </a:r>
          </a:p>
          <a:p>
            <a:pPr lvl="2"/>
            <a:r>
              <a:rPr lang="en-AU" dirty="0" err="1" smtClean="0"/>
              <a:t>Mturk</a:t>
            </a:r>
            <a:r>
              <a:rPr lang="en-AU" dirty="0" smtClean="0"/>
              <a:t>: Identical to SR, except hypothetical</a:t>
            </a:r>
            <a:endParaRPr lang="en-AU" dirty="0"/>
          </a:p>
          <a:p>
            <a:pPr lvl="2"/>
            <a:r>
              <a:rPr lang="en-AU" dirty="0" err="1" smtClean="0"/>
              <a:t>Mturk</a:t>
            </a:r>
            <a:r>
              <a:rPr lang="en-AU" dirty="0" smtClean="0"/>
              <a:t>: Lower Income, Less Savings, much larger sample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187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Result 1: PLS Increases Savings</a:t>
            </a:r>
            <a:endParaRPr lang="en-AU" dirty="0"/>
          </a:p>
        </p:txBody>
      </p:sp>
      <p:pic>
        <p:nvPicPr>
          <p:cNvPr id="5" name="Picture 4" descr="Figur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1340768"/>
            <a:ext cx="8136904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33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19760</TotalTime>
  <Words>1373</Words>
  <Application>Microsoft Office PowerPoint</Application>
  <PresentationFormat>On-screen Show (4:3)</PresentationFormat>
  <Paragraphs>225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Prize-Linked Savings Accounts and Moral Licensing  K. Atalay,  F. Bakhtiar, S. Cheung, R. Slonim; &amp; K. Atalay, E. Garbarino, S. Guney and R. Slonim</vt:lpstr>
      <vt:lpstr>Motivation</vt:lpstr>
      <vt:lpstr>PLS - Background</vt:lpstr>
      <vt:lpstr>Limited Evidence</vt:lpstr>
      <vt:lpstr>Unanswered Questions</vt:lpstr>
      <vt:lpstr>Design</vt:lpstr>
      <vt:lpstr>Design</vt:lpstr>
      <vt:lpstr>Design</vt:lpstr>
      <vt:lpstr>Result 1: PLS Increases Savings</vt:lpstr>
      <vt:lpstr>Some robustness checks</vt:lpstr>
      <vt:lpstr>Why Demand for PLS (1)</vt:lpstr>
      <vt:lpstr>Why Demand for PLS (2)</vt:lpstr>
      <vt:lpstr>Why Demand for PLS (2)</vt:lpstr>
      <vt:lpstr>Extensions</vt:lpstr>
      <vt:lpstr>Extensions</vt:lpstr>
      <vt:lpstr>PowerPoint Presentation</vt:lpstr>
      <vt:lpstr>PowerPoint Presentation</vt:lpstr>
      <vt:lpstr>PowerPoint Presentation</vt:lpstr>
      <vt:lpstr>Results &amp; Robustness</vt:lpstr>
      <vt:lpstr>Summary</vt:lpstr>
      <vt:lpstr>Result 1 B: PLS increases savings Low Income Sample (76 subjects)</vt:lpstr>
    </vt:vector>
  </TitlesOfParts>
  <Company>University of Sydney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Savings, Prize-Linked Savings Accounts and Moral Licensing  Atalay,  Bakhtiar, Cheung, Slonim The university of Sydney</dc:title>
  <dc:creator>rslonim</dc:creator>
  <cp:lastModifiedBy>rslonim</cp:lastModifiedBy>
  <cp:revision>157</cp:revision>
  <dcterms:created xsi:type="dcterms:W3CDTF">2014-07-29T19:59:09Z</dcterms:created>
  <dcterms:modified xsi:type="dcterms:W3CDTF">2014-11-05T19:16:42Z</dcterms:modified>
</cp:coreProperties>
</file>